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ms-office.activeX"/>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Override PartName="/ppt/activeX/activeX1.xml" ContentType="application/vnd.ms-office.activeX+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2" r:id="rId3"/>
    <p:sldId id="271" r:id="rId4"/>
    <p:sldId id="265" r:id="rId5"/>
    <p:sldId id="263" r:id="rId6"/>
    <p:sldId id="270" r:id="rId7"/>
    <p:sldId id="268" r:id="rId8"/>
    <p:sldId id="266" r:id="rId9"/>
    <p:sldId id="267" r:id="rId10"/>
    <p:sldId id="264" r:id="rId11"/>
    <p:sldId id="273" r:id="rId12"/>
    <p:sldId id="274"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DFB"/>
    <a:srgbClr val="FEF4E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2" autoAdjust="0"/>
    <p:restoredTop sz="94660"/>
  </p:normalViewPr>
  <p:slideViewPr>
    <p:cSldViewPr>
      <p:cViewPr varScale="1">
        <p:scale>
          <a:sx n="68" d="100"/>
          <a:sy n="68" d="100"/>
        </p:scale>
        <p:origin x="-56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90EC4A-1CF3-4DE2-9056-06033F1BB7D6}" type="datetimeFigureOut">
              <a:rPr lang="en-US" smtClean="0"/>
              <a:pPr/>
              <a:t>10/16/2012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194EA8-7929-4E4C-93D9-EAAD73BD3E2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90EC4A-1CF3-4DE2-9056-06033F1BB7D6}" type="datetimeFigureOut">
              <a:rPr lang="en-US" smtClean="0"/>
              <a:pPr/>
              <a:t>10/16/2012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194EA8-7929-4E4C-93D9-EAAD73BD3E2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Rectangle 1"/>
          <p:cNvSpPr/>
          <p:nvPr/>
        </p:nvSpPr>
        <p:spPr>
          <a:xfrm>
            <a:off x="533400" y="381000"/>
            <a:ext cx="8467211" cy="2585323"/>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solidFill>
                  <a:schemeClr val="tx2">
                    <a:lumMod val="50000"/>
                  </a:schemeClr>
                </a:solidFill>
                <a:effectLst>
                  <a:outerShdw blurRad="80000" dist="40000" dir="5040000" algn="tl">
                    <a:srgbClr val="000000">
                      <a:alpha val="30000"/>
                    </a:srgbClr>
                  </a:outerShdw>
                </a:effectLst>
              </a:rPr>
              <a:t>What effect did Exploration</a:t>
            </a:r>
          </a:p>
          <a:p>
            <a:pPr algn="ctr"/>
            <a:r>
              <a:rPr lang="en-US" sz="5400" b="1" dirty="0" smtClean="0">
                <a:ln w="11430"/>
                <a:solidFill>
                  <a:schemeClr val="tx2">
                    <a:lumMod val="50000"/>
                  </a:schemeClr>
                </a:solidFill>
                <a:effectLst>
                  <a:outerShdw blurRad="80000" dist="40000" dir="5040000" algn="tl">
                    <a:srgbClr val="000000">
                      <a:alpha val="30000"/>
                    </a:srgbClr>
                  </a:outerShdw>
                </a:effectLst>
              </a:rPr>
              <a:t>have on the ways people thought about the Earth?</a:t>
            </a:r>
            <a:endParaRPr lang="en-US" sz="5400" b="1" cap="none" spc="0" dirty="0">
              <a:ln w="11430"/>
              <a:solidFill>
                <a:schemeClr val="tx2">
                  <a:lumMod val="50000"/>
                </a:schemeClr>
              </a:solidFill>
              <a:effectLst>
                <a:outerShdw blurRad="80000" dist="40000" dir="5040000" algn="tl">
                  <a:srgbClr val="000000">
                    <a:alpha val="30000"/>
                  </a:srgbClr>
                </a:outerShdw>
              </a:effectLst>
            </a:endParaRPr>
          </a:p>
        </p:txBody>
      </p:sp>
      <p:pic>
        <p:nvPicPr>
          <p:cNvPr id="27650" name="Picture 2" descr="http://friday.westnet.com/%7Ecrywalt/dymaxion_2003/dymaxion_2003.animation.gif"/>
          <p:cNvPicPr>
            <a:picLocks noChangeAspect="1" noChangeArrowheads="1"/>
          </p:cNvPicPr>
          <p:nvPr/>
        </p:nvPicPr>
        <p:blipFill>
          <a:blip r:embed="rId2" cstate="print"/>
          <a:srcRect/>
          <a:stretch>
            <a:fillRect/>
          </a:stretch>
        </p:blipFill>
        <p:spPr bwMode="auto">
          <a:xfrm>
            <a:off x="1295400" y="2286000"/>
            <a:ext cx="6096000" cy="4572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20482" name="Picture 2" descr="http://www2.lib.virginia.edu/exhibits/lewis_clark/exploring/1maps/map2.jpg"/>
          <p:cNvPicPr>
            <a:picLocks noChangeAspect="1" noChangeArrowheads="1"/>
          </p:cNvPicPr>
          <p:nvPr/>
        </p:nvPicPr>
        <p:blipFill>
          <a:blip r:embed="rId2" cstate="print"/>
          <a:srcRect/>
          <a:stretch>
            <a:fillRect/>
          </a:stretch>
        </p:blipFill>
        <p:spPr bwMode="auto">
          <a:xfrm>
            <a:off x="381000" y="166714"/>
            <a:ext cx="6400800" cy="4862486"/>
          </a:xfrm>
          <a:prstGeom prst="rect">
            <a:avLst/>
          </a:prstGeom>
          <a:noFill/>
        </p:spPr>
      </p:pic>
      <p:sp>
        <p:nvSpPr>
          <p:cNvPr id="3" name="Rectangle 2"/>
          <p:cNvSpPr/>
          <p:nvPr/>
        </p:nvSpPr>
        <p:spPr>
          <a:xfrm>
            <a:off x="0" y="5212140"/>
            <a:ext cx="9144000" cy="1569660"/>
          </a:xfrm>
          <a:prstGeom prst="rect">
            <a:avLst/>
          </a:prstGeom>
        </p:spPr>
        <p:txBody>
          <a:bodyPr wrap="square">
            <a:spAutoFit/>
          </a:bodyPr>
          <a:lstStyle/>
          <a:p>
            <a:r>
              <a:rPr lang="en-US" sz="1200" dirty="0" smtClean="0">
                <a:latin typeface="Comic Sans MS" pitchFamily="66" charset="0"/>
              </a:rPr>
              <a:t>SEBASTIAN MUNSTER (1489-1552) was a German mathematician, cartographer, professor of Hebrew, and, for a time, monk. He was the first mapmaker to produce separate maps of the four known continents and the first to publish a separate map of England. </a:t>
            </a:r>
          </a:p>
          <a:p>
            <a:r>
              <a:rPr lang="en-US" sz="1200" dirty="0" smtClean="0">
                <a:latin typeface="Comic Sans MS" pitchFamily="66" charset="0"/>
              </a:rPr>
              <a:t>The woodcut map on display is a version of the first map to show North and South America connected to each other but separate from any other land mass</a:t>
            </a:r>
          </a:p>
          <a:p>
            <a:endParaRPr lang="en-US" sz="1200" dirty="0">
              <a:latin typeface="Comic Sans MS" pitchFamily="66" charset="0"/>
            </a:endParaRPr>
          </a:p>
          <a:p>
            <a:r>
              <a:rPr lang="en-US" sz="1200" dirty="0" smtClean="0">
                <a:latin typeface="Comic Sans MS" pitchFamily="66" charset="0"/>
              </a:rPr>
              <a:t>Munster’s map was the most widely circulated New World map of its time. It depicts the false Sea of Verrazano and the Northwest Passage and presents a view of North America before the Spanish explorations to the interior of the continent. </a:t>
            </a:r>
            <a:endParaRPr lang="en-US" sz="1200" dirty="0">
              <a:latin typeface="Comic Sans MS" pitchFamily="66" charset="0"/>
            </a:endParaRPr>
          </a:p>
        </p:txBody>
      </p:sp>
      <p:sp>
        <p:nvSpPr>
          <p:cNvPr id="4" name="Rectangle 3"/>
          <p:cNvSpPr/>
          <p:nvPr/>
        </p:nvSpPr>
        <p:spPr>
          <a:xfrm>
            <a:off x="6934200" y="1371600"/>
            <a:ext cx="2057400" cy="2031325"/>
          </a:xfrm>
          <a:prstGeom prst="rect">
            <a:avLst/>
          </a:prstGeom>
        </p:spPr>
        <p:txBody>
          <a:bodyPr wrap="square">
            <a:spAutoFit/>
          </a:bodyPr>
          <a:lstStyle/>
          <a:p>
            <a:r>
              <a:rPr lang="en-US" dirty="0" smtClean="0">
                <a:latin typeface="Comic Sans MS" pitchFamily="66" charset="0"/>
              </a:rPr>
              <a:t>How accurate is Sebastian Munster's </a:t>
            </a:r>
          </a:p>
          <a:p>
            <a:r>
              <a:rPr lang="en-US" dirty="0" smtClean="0">
                <a:latin typeface="Comic Sans MS" pitchFamily="66" charset="0"/>
              </a:rPr>
              <a:t>1540 map, the first to show the Western Hemisphere?</a:t>
            </a:r>
            <a:endParaRPr lang="en-US" dirty="0">
              <a:latin typeface="Comic Sans MS" pitchFamily="66"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Rectangle 2"/>
          <p:cNvSpPr/>
          <p:nvPr/>
        </p:nvSpPr>
        <p:spPr>
          <a:xfrm>
            <a:off x="838200" y="152400"/>
            <a:ext cx="7482292" cy="255454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There are still places on the Earth</a:t>
            </a:r>
          </a:p>
          <a:p>
            <a:pPr algn="ctr"/>
            <a:r>
              <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that are considered to be unexplored!</a:t>
            </a:r>
          </a:p>
          <a:p>
            <a:pPr algn="ctr"/>
            <a:endParaRPr 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Consider the consequences of this exploration?  What are pros and cons?</a:t>
            </a:r>
            <a:endParaRPr 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9" name="Picture 5" descr="http://1.bp.blogspot.com/_CDTtntnI_tU/SgJuXFJM8NI/AAAAAAAAA6U/whn-4oIg1kI/s400/Anglerfish.jpg"/>
          <p:cNvPicPr>
            <a:picLocks noChangeAspect="1" noChangeArrowheads="1"/>
          </p:cNvPicPr>
          <p:nvPr/>
        </p:nvPicPr>
        <p:blipFill>
          <a:blip r:embed="rId2" cstate="print"/>
          <a:srcRect/>
          <a:stretch>
            <a:fillRect/>
          </a:stretch>
        </p:blipFill>
        <p:spPr bwMode="auto">
          <a:xfrm>
            <a:off x="5334000" y="2895600"/>
            <a:ext cx="1592239" cy="1066800"/>
          </a:xfrm>
          <a:prstGeom prst="rect">
            <a:avLst/>
          </a:prstGeom>
          <a:noFill/>
        </p:spPr>
      </p:pic>
      <p:pic>
        <p:nvPicPr>
          <p:cNvPr id="1031" name="Picture 7" descr="http://deepseachallenge.com/wp-content/uploads/2012/03/mariana-trench-graphic-30812.jpg"/>
          <p:cNvPicPr>
            <a:picLocks noChangeAspect="1" noChangeArrowheads="1"/>
          </p:cNvPicPr>
          <p:nvPr/>
        </p:nvPicPr>
        <p:blipFill>
          <a:blip r:embed="rId3" cstate="print"/>
          <a:srcRect/>
          <a:stretch>
            <a:fillRect/>
          </a:stretch>
        </p:blipFill>
        <p:spPr bwMode="auto">
          <a:xfrm>
            <a:off x="6477000" y="3364986"/>
            <a:ext cx="2438400" cy="3190788"/>
          </a:xfrm>
          <a:prstGeom prst="rect">
            <a:avLst/>
          </a:prstGeom>
          <a:noFill/>
        </p:spPr>
      </p:pic>
      <p:grpSp>
        <p:nvGrpSpPr>
          <p:cNvPr id="9" name="Group 8"/>
          <p:cNvGrpSpPr/>
          <p:nvPr/>
        </p:nvGrpSpPr>
        <p:grpSpPr>
          <a:xfrm>
            <a:off x="152400" y="2743200"/>
            <a:ext cx="2971799" cy="2819400"/>
            <a:chOff x="228601" y="3352800"/>
            <a:chExt cx="3886199" cy="3288707"/>
          </a:xfrm>
        </p:grpSpPr>
        <p:pic>
          <p:nvPicPr>
            <p:cNvPr id="1035" name="Picture 11" descr="http://www.seventhraypress.com/press_images/ethnobotany/ET-MMR.jpg"/>
            <p:cNvPicPr>
              <a:picLocks noChangeAspect="1" noChangeArrowheads="1"/>
            </p:cNvPicPr>
            <p:nvPr/>
          </p:nvPicPr>
          <p:blipFill>
            <a:blip r:embed="rId4" cstate="print"/>
            <a:srcRect b="33546"/>
            <a:stretch>
              <a:fillRect/>
            </a:stretch>
          </p:blipFill>
          <p:spPr bwMode="auto">
            <a:xfrm>
              <a:off x="1828800" y="4419600"/>
              <a:ext cx="2286000" cy="2221907"/>
            </a:xfrm>
            <a:prstGeom prst="rect">
              <a:avLst/>
            </a:prstGeom>
            <a:noFill/>
          </p:spPr>
        </p:pic>
        <p:pic>
          <p:nvPicPr>
            <p:cNvPr id="1033" name="Picture 9" descr="http://photos.mongabay.com/j/3772489076_36ff256e0c-1.jpg"/>
            <p:cNvPicPr>
              <a:picLocks noChangeAspect="1" noChangeArrowheads="1"/>
            </p:cNvPicPr>
            <p:nvPr/>
          </p:nvPicPr>
          <p:blipFill>
            <a:blip r:embed="rId5" cstate="print"/>
            <a:srcRect/>
            <a:stretch>
              <a:fillRect/>
            </a:stretch>
          </p:blipFill>
          <p:spPr bwMode="auto">
            <a:xfrm>
              <a:off x="228601" y="3352800"/>
              <a:ext cx="2362200" cy="2590800"/>
            </a:xfrm>
            <a:prstGeom prst="rect">
              <a:avLst/>
            </a:prstGeom>
            <a:noFill/>
          </p:spPr>
        </p:pic>
      </p:grpSp>
      <p:pic>
        <p:nvPicPr>
          <p:cNvPr id="1037" name="Picture 13" descr="http://s.ngm.com/2008/11/crystal-giants/img/crystal-cave-615.jpg"/>
          <p:cNvPicPr>
            <a:picLocks noChangeAspect="1" noChangeArrowheads="1"/>
          </p:cNvPicPr>
          <p:nvPr/>
        </p:nvPicPr>
        <p:blipFill>
          <a:blip r:embed="rId6" cstate="print"/>
          <a:srcRect/>
          <a:stretch>
            <a:fillRect/>
          </a:stretch>
        </p:blipFill>
        <p:spPr bwMode="auto">
          <a:xfrm>
            <a:off x="3276042" y="4419600"/>
            <a:ext cx="2979066" cy="19812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838200"/>
            <a:ext cx="7162800" cy="525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ontrols>
      <p:control spid="31746" name="ShockwaveFlash1" r:id="rId2" imgW="7010280" imgH="5105520"/>
    </p:controls>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pic>
        <p:nvPicPr>
          <p:cNvPr id="28674" name="Picture 2" descr="http://paradelle.files.wordpress.com/2009/09/turtle-earth.jpg%3Fw%3D490"/>
          <p:cNvPicPr>
            <a:picLocks noChangeAspect="1" noChangeArrowheads="1"/>
          </p:cNvPicPr>
          <p:nvPr/>
        </p:nvPicPr>
        <p:blipFill>
          <a:blip r:embed="rId2" cstate="print"/>
          <a:srcRect/>
          <a:stretch>
            <a:fillRect/>
          </a:stretch>
        </p:blipFill>
        <p:spPr bwMode="auto">
          <a:xfrm>
            <a:off x="3581400" y="4038600"/>
            <a:ext cx="3409950" cy="2590800"/>
          </a:xfrm>
          <a:prstGeom prst="rect">
            <a:avLst/>
          </a:prstGeom>
          <a:noFill/>
        </p:spPr>
      </p:pic>
      <p:pic>
        <p:nvPicPr>
          <p:cNvPr id="28676" name="Picture 4" descr="http://www.john-howe.com/blog/wp-content/uploads/2011/12/Edge-of-the-World-port.jpg"/>
          <p:cNvPicPr>
            <a:picLocks noChangeAspect="1" noChangeArrowheads="1"/>
          </p:cNvPicPr>
          <p:nvPr/>
        </p:nvPicPr>
        <p:blipFill>
          <a:blip r:embed="rId3" cstate="print"/>
          <a:srcRect/>
          <a:stretch>
            <a:fillRect/>
          </a:stretch>
        </p:blipFill>
        <p:spPr bwMode="auto">
          <a:xfrm>
            <a:off x="228600" y="914400"/>
            <a:ext cx="4294162" cy="2514600"/>
          </a:xfrm>
          <a:prstGeom prst="rect">
            <a:avLst/>
          </a:prstGeom>
          <a:noFill/>
        </p:spPr>
      </p:pic>
      <p:pic>
        <p:nvPicPr>
          <p:cNvPr id="28678" name="Picture 6" descr="http://newcurrencyfrontiers.com/files/Sailing_off_the_edge_of_the_world-medium-2119.jpg"/>
          <p:cNvPicPr>
            <a:picLocks noChangeAspect="1" noChangeArrowheads="1"/>
          </p:cNvPicPr>
          <p:nvPr/>
        </p:nvPicPr>
        <p:blipFill>
          <a:blip r:embed="rId4" cstate="print"/>
          <a:srcRect/>
          <a:stretch>
            <a:fillRect/>
          </a:stretch>
        </p:blipFill>
        <p:spPr bwMode="auto">
          <a:xfrm>
            <a:off x="228600" y="4114800"/>
            <a:ext cx="2209800" cy="2401957"/>
          </a:xfrm>
          <a:prstGeom prst="rect">
            <a:avLst/>
          </a:prstGeom>
          <a:noFill/>
        </p:spPr>
      </p:pic>
      <p:pic>
        <p:nvPicPr>
          <p:cNvPr id="28680" name="Picture 8" descr="http://espliego.files.wordpress.com/2008/11/red-sea-monster-serpent.jpg"/>
          <p:cNvPicPr>
            <a:picLocks noChangeAspect="1" noChangeArrowheads="1"/>
          </p:cNvPicPr>
          <p:nvPr/>
        </p:nvPicPr>
        <p:blipFill>
          <a:blip r:embed="rId5" cstate="print"/>
          <a:srcRect/>
          <a:stretch>
            <a:fillRect/>
          </a:stretch>
        </p:blipFill>
        <p:spPr bwMode="auto">
          <a:xfrm>
            <a:off x="5181600" y="1066800"/>
            <a:ext cx="3352800" cy="2622940"/>
          </a:xfrm>
          <a:prstGeom prst="rect">
            <a:avLst/>
          </a:prstGeom>
          <a:noFill/>
        </p:spPr>
      </p:pic>
      <p:sp>
        <p:nvSpPr>
          <p:cNvPr id="6" name="TextBox 5"/>
          <p:cNvSpPr txBox="1"/>
          <p:nvPr/>
        </p:nvSpPr>
        <p:spPr>
          <a:xfrm>
            <a:off x="381000" y="381000"/>
            <a:ext cx="8382000" cy="369332"/>
          </a:xfrm>
          <a:prstGeom prst="rect">
            <a:avLst/>
          </a:prstGeom>
          <a:noFill/>
        </p:spPr>
        <p:txBody>
          <a:bodyPr wrap="square" rtlCol="0">
            <a:spAutoFit/>
          </a:bodyPr>
          <a:lstStyle/>
          <a:p>
            <a:r>
              <a:rPr lang="en-US" dirty="0" smtClean="0">
                <a:latin typeface="Comic Sans MS" pitchFamily="66" charset="0"/>
              </a:rPr>
              <a:t>Early in history, there were many misconceptions about the Earth</a:t>
            </a:r>
            <a:r>
              <a:rPr lang="en-US" dirty="0" smtClean="0"/>
              <a:t>.</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Oval 1"/>
          <p:cNvSpPr/>
          <p:nvPr/>
        </p:nvSpPr>
        <p:spPr>
          <a:xfrm>
            <a:off x="304800" y="304800"/>
            <a:ext cx="5562600" cy="46482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MATH ALERT!</a:t>
            </a:r>
          </a:p>
          <a:p>
            <a:pPr algn="ctr"/>
            <a:endParaRPr lang="en-US" dirty="0"/>
          </a:p>
          <a:p>
            <a:r>
              <a:rPr lang="en-US" sz="1200" dirty="0" smtClean="0">
                <a:latin typeface="Comic Sans MS" pitchFamily="66" charset="0"/>
              </a:rPr>
              <a:t>Almost 2000 years before Columbus was born, a Greek philosopher named Pythagoras argued that because the moon was a sphere and the sun was a sphere, the Earth should be a sphere. </a:t>
            </a:r>
          </a:p>
          <a:p>
            <a:endParaRPr lang="en-US" sz="1200" dirty="0" smtClean="0">
              <a:latin typeface="Comic Sans MS" pitchFamily="66" charset="0"/>
            </a:endParaRPr>
          </a:p>
          <a:p>
            <a:r>
              <a:rPr lang="en-US" sz="1200" dirty="0" smtClean="0">
                <a:latin typeface="Comic Sans MS" pitchFamily="66" charset="0"/>
              </a:rPr>
              <a:t>Some 300 years after Pythagoras wrote about Earth being round, another Greek, Eratosthenes, calculated the Earth’s radius.  He used the distance between two cities and the angle of the sun’s rays made at midsummer at noon.  </a:t>
            </a:r>
          </a:p>
          <a:p>
            <a:endParaRPr lang="en-US" sz="1200" dirty="0">
              <a:latin typeface="Comic Sans MS" pitchFamily="66" charset="0"/>
            </a:endParaRPr>
          </a:p>
          <a:p>
            <a:r>
              <a:rPr lang="en-US" sz="1200" dirty="0" smtClean="0">
                <a:latin typeface="Comic Sans MS" pitchFamily="66" charset="0"/>
              </a:rPr>
              <a:t>His measurement turned out to be 15 percent too large, but still impressive, considering it was done over 2600 years ago. </a:t>
            </a:r>
          </a:p>
          <a:p>
            <a:pPr algn="ctr"/>
            <a:endParaRPr lang="en-US" sz="1200" dirty="0">
              <a:latin typeface="Comic Sans MS" pitchFamily="66" charset="0"/>
            </a:endParaRPr>
          </a:p>
        </p:txBody>
      </p:sp>
      <p:pic>
        <p:nvPicPr>
          <p:cNvPr id="29698" name="Picture 2" descr="http://www.hermes-press.com/Pythagoras-Knapp.gif"/>
          <p:cNvPicPr>
            <a:picLocks noChangeAspect="1" noChangeArrowheads="1"/>
          </p:cNvPicPr>
          <p:nvPr/>
        </p:nvPicPr>
        <p:blipFill>
          <a:blip r:embed="rId2" cstate="print"/>
          <a:srcRect/>
          <a:stretch>
            <a:fillRect/>
          </a:stretch>
        </p:blipFill>
        <p:spPr bwMode="auto">
          <a:xfrm>
            <a:off x="6286500" y="2362200"/>
            <a:ext cx="2857500" cy="4286250"/>
          </a:xfrm>
          <a:prstGeom prst="rect">
            <a:avLst/>
          </a:prstGeom>
          <a:noFill/>
        </p:spPr>
      </p:pic>
      <p:pic>
        <p:nvPicPr>
          <p:cNvPr id="29700" name="Picture 4" descr="http://library.thinkquest.org/25672/images/earth1.gif"/>
          <p:cNvPicPr>
            <a:picLocks noChangeAspect="1" noChangeArrowheads="1"/>
          </p:cNvPicPr>
          <p:nvPr/>
        </p:nvPicPr>
        <p:blipFill>
          <a:blip r:embed="rId3" cstate="print"/>
          <a:srcRect/>
          <a:stretch>
            <a:fillRect/>
          </a:stretch>
        </p:blipFill>
        <p:spPr bwMode="auto">
          <a:xfrm>
            <a:off x="304800" y="4495800"/>
            <a:ext cx="2042527" cy="2057400"/>
          </a:xfrm>
          <a:prstGeom prst="rect">
            <a:avLst/>
          </a:prstGeom>
          <a:noFill/>
        </p:spPr>
      </p:pic>
      <p:pic>
        <p:nvPicPr>
          <p:cNvPr id="29704" name="Picture 8" descr="http://www.askmagkids.com/files/ask/reading/Measured-Earth.jpg"/>
          <p:cNvPicPr>
            <a:picLocks noChangeAspect="1" noChangeArrowheads="1"/>
          </p:cNvPicPr>
          <p:nvPr/>
        </p:nvPicPr>
        <p:blipFill>
          <a:blip r:embed="rId4" cstate="print"/>
          <a:srcRect/>
          <a:stretch>
            <a:fillRect/>
          </a:stretch>
        </p:blipFill>
        <p:spPr bwMode="auto">
          <a:xfrm>
            <a:off x="6705600" y="152400"/>
            <a:ext cx="1478280" cy="1847850"/>
          </a:xfrm>
          <a:prstGeom prst="rect">
            <a:avLst/>
          </a:prstGeom>
          <a:noFill/>
        </p:spPr>
      </p:pic>
      <p:sp>
        <p:nvSpPr>
          <p:cNvPr id="7" name="Cloud Callout 6"/>
          <p:cNvSpPr/>
          <p:nvPr/>
        </p:nvSpPr>
        <p:spPr>
          <a:xfrm flipH="1">
            <a:off x="5410200" y="1371600"/>
            <a:ext cx="1828800" cy="1447800"/>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Hey!</a:t>
            </a:r>
          </a:p>
          <a:p>
            <a:pPr algn="ctr"/>
            <a:r>
              <a:rPr lang="en-US" dirty="0" smtClean="0">
                <a:solidFill>
                  <a:schemeClr val="tx1"/>
                </a:solidFill>
              </a:rPr>
              <a:t>That looks like a good book!</a:t>
            </a:r>
            <a:endParaRPr lang="en-US"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Rectangle 2"/>
          <p:cNvSpPr/>
          <p:nvPr/>
        </p:nvSpPr>
        <p:spPr>
          <a:xfrm>
            <a:off x="5257800" y="685800"/>
            <a:ext cx="3886200" cy="5355312"/>
          </a:xfrm>
          <a:prstGeom prst="rect">
            <a:avLst/>
          </a:prstGeom>
        </p:spPr>
        <p:txBody>
          <a:bodyPr wrap="square">
            <a:spAutoFit/>
          </a:bodyPr>
          <a:lstStyle/>
          <a:p>
            <a:r>
              <a:rPr lang="en-US" dirty="0" smtClean="0">
                <a:latin typeface="Comic Sans MS" pitchFamily="66" charset="0"/>
              </a:rPr>
              <a:t>This early European world map is called a “T–O Map” because of its symbolic design.  </a:t>
            </a:r>
          </a:p>
          <a:p>
            <a:endParaRPr lang="en-US" dirty="0">
              <a:latin typeface="Comic Sans MS" pitchFamily="66" charset="0"/>
            </a:endParaRPr>
          </a:p>
          <a:p>
            <a:r>
              <a:rPr lang="en-US" dirty="0" smtClean="0">
                <a:latin typeface="Comic Sans MS" pitchFamily="66" charset="0"/>
              </a:rPr>
              <a:t>Originally drawn in the seventh century, the design had great religious significance.  </a:t>
            </a:r>
          </a:p>
          <a:p>
            <a:endParaRPr lang="en-US" dirty="0">
              <a:latin typeface="Comic Sans MS" pitchFamily="66" charset="0"/>
            </a:endParaRPr>
          </a:p>
          <a:p>
            <a:r>
              <a:rPr lang="en-US" dirty="0" smtClean="0">
                <a:latin typeface="Comic Sans MS" pitchFamily="66" charset="0"/>
              </a:rPr>
              <a:t>The “T” represented a Christian cross that placed Jerusalem at the center of the world. </a:t>
            </a:r>
          </a:p>
          <a:p>
            <a:endParaRPr lang="en-US" dirty="0">
              <a:latin typeface="Comic Sans MS" pitchFamily="66" charset="0"/>
            </a:endParaRPr>
          </a:p>
          <a:p>
            <a:r>
              <a:rPr lang="en-US" dirty="0" smtClean="0">
                <a:latin typeface="Comic Sans MS" pitchFamily="66" charset="0"/>
              </a:rPr>
              <a:t>It also separated the known continents—Asia, Europe, and Africa.  </a:t>
            </a:r>
          </a:p>
          <a:p>
            <a:endParaRPr lang="en-US" dirty="0">
              <a:latin typeface="Comic Sans MS" pitchFamily="66" charset="0"/>
            </a:endParaRPr>
          </a:p>
          <a:p>
            <a:r>
              <a:rPr lang="en-US" dirty="0" smtClean="0">
                <a:latin typeface="Comic Sans MS" pitchFamily="66" charset="0"/>
              </a:rPr>
              <a:t>The “O” enclosing the entire image represented the medieval idea of the world surrounded by water.</a:t>
            </a:r>
            <a:endParaRPr lang="en-US" dirty="0">
              <a:latin typeface="Comic Sans MS" pitchFamily="66" charset="0"/>
            </a:endParaRPr>
          </a:p>
        </p:txBody>
      </p:sp>
      <p:pic>
        <p:nvPicPr>
          <p:cNvPr id="22532" name="Picture 4" descr="http://libraries.uta.edu/speccoll/exhibits/weuromaps/tms1-T-O-map.jpg"/>
          <p:cNvPicPr>
            <a:picLocks noChangeAspect="1" noChangeArrowheads="1"/>
          </p:cNvPicPr>
          <p:nvPr/>
        </p:nvPicPr>
        <p:blipFill>
          <a:blip r:embed="rId2" cstate="print"/>
          <a:srcRect/>
          <a:stretch>
            <a:fillRect/>
          </a:stretch>
        </p:blipFill>
        <p:spPr bwMode="auto">
          <a:xfrm>
            <a:off x="457200" y="838200"/>
            <a:ext cx="4520233" cy="44958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Rectangle 1"/>
          <p:cNvSpPr/>
          <p:nvPr/>
        </p:nvSpPr>
        <p:spPr>
          <a:xfrm>
            <a:off x="1219200" y="6019800"/>
            <a:ext cx="6781800" cy="646331"/>
          </a:xfrm>
          <a:prstGeom prst="rect">
            <a:avLst/>
          </a:prstGeom>
        </p:spPr>
        <p:txBody>
          <a:bodyPr wrap="square">
            <a:spAutoFit/>
          </a:bodyPr>
          <a:lstStyle/>
          <a:p>
            <a:r>
              <a:rPr lang="en-US" sz="1200" dirty="0" smtClean="0">
                <a:latin typeface="Comic Sans MS" pitchFamily="66" charset="0"/>
              </a:rPr>
              <a:t>Where is the world centered in the 1482 version of </a:t>
            </a:r>
            <a:r>
              <a:rPr lang="en-US" sz="1200" dirty="0" err="1" smtClean="0">
                <a:latin typeface="Comic Sans MS" pitchFamily="66" charset="0"/>
              </a:rPr>
              <a:t>Ptolomy's</a:t>
            </a:r>
            <a:r>
              <a:rPr lang="en-US" sz="1200" dirty="0" smtClean="0">
                <a:latin typeface="Comic Sans MS" pitchFamily="66" charset="0"/>
              </a:rPr>
              <a:t> map?</a:t>
            </a:r>
          </a:p>
          <a:p>
            <a:endParaRPr lang="en-US" sz="1200" dirty="0" smtClean="0">
              <a:latin typeface="Comic Sans MS" pitchFamily="66" charset="0"/>
            </a:endParaRPr>
          </a:p>
          <a:p>
            <a:r>
              <a:rPr lang="en-US" sz="1200" dirty="0" smtClean="0">
                <a:latin typeface="Comic Sans MS" pitchFamily="66" charset="0"/>
              </a:rPr>
              <a:t>What might this tell us about the attitudes of Europeans on the eve of Columbus' voyage?</a:t>
            </a:r>
            <a:endParaRPr lang="en-US" sz="1200" dirty="0">
              <a:latin typeface="Comic Sans MS" pitchFamily="66" charset="0"/>
            </a:endParaRPr>
          </a:p>
        </p:txBody>
      </p:sp>
      <p:pic>
        <p:nvPicPr>
          <p:cNvPr id="21506" name="Picture 2" descr="http://www.raremaps.com/maps/medium/14277.jpg"/>
          <p:cNvPicPr>
            <a:picLocks noChangeAspect="1" noChangeArrowheads="1"/>
          </p:cNvPicPr>
          <p:nvPr/>
        </p:nvPicPr>
        <p:blipFill>
          <a:blip r:embed="rId2" cstate="print"/>
          <a:srcRect/>
          <a:stretch>
            <a:fillRect/>
          </a:stretch>
        </p:blipFill>
        <p:spPr bwMode="auto">
          <a:xfrm>
            <a:off x="533400" y="228599"/>
            <a:ext cx="8001000" cy="5728717"/>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6630" name="Picture 6" descr="http://renaissancebcs6.wikispaces.com/file/view/Christopher_Columbus7.jpg/73424465/Christopher_Columbus7.jpg"/>
          <p:cNvPicPr>
            <a:picLocks noChangeAspect="1" noChangeArrowheads="1"/>
          </p:cNvPicPr>
          <p:nvPr/>
        </p:nvPicPr>
        <p:blipFill>
          <a:blip r:embed="rId2" cstate="print"/>
          <a:srcRect/>
          <a:stretch>
            <a:fillRect/>
          </a:stretch>
        </p:blipFill>
        <p:spPr bwMode="auto">
          <a:xfrm>
            <a:off x="2057400" y="2133600"/>
            <a:ext cx="6296025" cy="4419600"/>
          </a:xfrm>
          <a:prstGeom prst="rect">
            <a:avLst/>
          </a:prstGeom>
          <a:noFill/>
        </p:spPr>
      </p:pic>
      <p:sp>
        <p:nvSpPr>
          <p:cNvPr id="5" name="Oval Callout 4"/>
          <p:cNvSpPr/>
          <p:nvPr/>
        </p:nvSpPr>
        <p:spPr>
          <a:xfrm>
            <a:off x="5181600" y="1981200"/>
            <a:ext cx="2362200" cy="1676400"/>
          </a:xfrm>
          <a:prstGeom prst="wedgeEllipseCallout">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loud Callout 6"/>
          <p:cNvSpPr/>
          <p:nvPr/>
        </p:nvSpPr>
        <p:spPr>
          <a:xfrm rot="19096178" flipH="1">
            <a:off x="788842" y="167181"/>
            <a:ext cx="2791129" cy="2134865"/>
          </a:xfrm>
          <a:prstGeom prst="cloudCallout">
            <a:avLst>
              <a:gd name="adj1" fmla="val 11341"/>
              <a:gd name="adj2" fmla="val 119114"/>
            </a:avLst>
          </a:prstGeom>
          <a:solidFill>
            <a:schemeClr val="accent1">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TextBox 5"/>
          <p:cNvSpPr txBox="1"/>
          <p:nvPr/>
        </p:nvSpPr>
        <p:spPr>
          <a:xfrm>
            <a:off x="5334000" y="2514600"/>
            <a:ext cx="1981200" cy="707886"/>
          </a:xfrm>
          <a:prstGeom prst="rect">
            <a:avLst/>
          </a:prstGeom>
          <a:noFill/>
        </p:spPr>
        <p:txBody>
          <a:bodyPr wrap="square" rtlCol="0">
            <a:spAutoFit/>
          </a:bodyPr>
          <a:lstStyle/>
          <a:p>
            <a:r>
              <a:rPr lang="en-US" sz="2000" dirty="0" smtClean="0">
                <a:latin typeface="Comic Sans MS" pitchFamily="66" charset="0"/>
              </a:rPr>
              <a:t>I want to sail</a:t>
            </a:r>
          </a:p>
          <a:p>
            <a:r>
              <a:rPr lang="en-US" sz="2000" dirty="0" smtClean="0">
                <a:latin typeface="Comic Sans MS" pitchFamily="66" charset="0"/>
              </a:rPr>
              <a:t>across the sea!</a:t>
            </a:r>
            <a:endParaRPr lang="en-US" sz="2000" dirty="0">
              <a:latin typeface="Comic Sans MS" pitchFamily="66" charset="0"/>
            </a:endParaRPr>
          </a:p>
        </p:txBody>
      </p:sp>
      <p:sp>
        <p:nvSpPr>
          <p:cNvPr id="8" name="TextBox 7"/>
          <p:cNvSpPr txBox="1"/>
          <p:nvPr/>
        </p:nvSpPr>
        <p:spPr>
          <a:xfrm>
            <a:off x="1447800" y="685800"/>
            <a:ext cx="2209800" cy="646331"/>
          </a:xfrm>
          <a:prstGeom prst="rect">
            <a:avLst/>
          </a:prstGeom>
          <a:noFill/>
        </p:spPr>
        <p:txBody>
          <a:bodyPr wrap="square" rtlCol="0">
            <a:spAutoFit/>
          </a:bodyPr>
          <a:lstStyle/>
          <a:p>
            <a:r>
              <a:rPr lang="en-US" dirty="0" smtClean="0">
                <a:latin typeface="Comic Sans MS" pitchFamily="66" charset="0"/>
              </a:rPr>
              <a:t>How can this help Spain???</a:t>
            </a:r>
          </a:p>
        </p:txBody>
      </p:sp>
      <p:sp>
        <p:nvSpPr>
          <p:cNvPr id="9" name="TextBox 8"/>
          <p:cNvSpPr txBox="1"/>
          <p:nvPr/>
        </p:nvSpPr>
        <p:spPr>
          <a:xfrm>
            <a:off x="4038600" y="381000"/>
            <a:ext cx="4419600" cy="923330"/>
          </a:xfrm>
          <a:prstGeom prst="rect">
            <a:avLst/>
          </a:prstGeom>
          <a:noFill/>
        </p:spPr>
        <p:txBody>
          <a:bodyPr wrap="square" rtlCol="0">
            <a:spAutoFit/>
          </a:bodyPr>
          <a:lstStyle/>
          <a:p>
            <a:r>
              <a:rPr lang="en-US" dirty="0" smtClean="0">
                <a:solidFill>
                  <a:schemeClr val="bg1"/>
                </a:solidFill>
              </a:rPr>
              <a:t>Columbus convinced Queen Isabella to fund an expedition.  He thought the Earth was smaller than it really was.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5602" name="Picture 2" descr="1507 World Map"/>
          <p:cNvPicPr>
            <a:picLocks noChangeAspect="1" noChangeArrowheads="1"/>
          </p:cNvPicPr>
          <p:nvPr/>
        </p:nvPicPr>
        <p:blipFill>
          <a:blip r:embed="rId2" cstate="print"/>
          <a:srcRect l="62596" r="25366" b="78408"/>
          <a:stretch>
            <a:fillRect/>
          </a:stretch>
        </p:blipFill>
        <p:spPr bwMode="auto">
          <a:xfrm>
            <a:off x="228600" y="2514600"/>
            <a:ext cx="2514600" cy="2514600"/>
          </a:xfrm>
          <a:prstGeom prst="rect">
            <a:avLst/>
          </a:prstGeom>
          <a:noFill/>
        </p:spPr>
      </p:pic>
      <p:sp>
        <p:nvSpPr>
          <p:cNvPr id="3" name="Rectangle 2"/>
          <p:cNvSpPr/>
          <p:nvPr/>
        </p:nvSpPr>
        <p:spPr>
          <a:xfrm>
            <a:off x="2971800" y="609600"/>
            <a:ext cx="5715000" cy="5355312"/>
          </a:xfrm>
          <a:prstGeom prst="rect">
            <a:avLst/>
          </a:prstGeom>
          <a:ln w="92075"/>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err="1" smtClean="0"/>
              <a:t>Waldseemüller’s</a:t>
            </a:r>
            <a:r>
              <a:rPr lang="en-US" dirty="0" smtClean="0"/>
              <a:t> 1507 large world map included data gathered during </a:t>
            </a:r>
            <a:r>
              <a:rPr lang="en-US" dirty="0" err="1" smtClean="0"/>
              <a:t>Amerigo</a:t>
            </a:r>
            <a:r>
              <a:rPr lang="en-US" dirty="0" smtClean="0"/>
              <a:t> Vespucci’s voyages of 1501–1502 to the New World. </a:t>
            </a:r>
          </a:p>
          <a:p>
            <a:endParaRPr lang="en-US" dirty="0"/>
          </a:p>
          <a:p>
            <a:r>
              <a:rPr lang="en-US" dirty="0" err="1" smtClean="0"/>
              <a:t>Waldseemüller</a:t>
            </a:r>
            <a:r>
              <a:rPr lang="en-US" dirty="0" smtClean="0"/>
              <a:t> christened the new lands “America” in recognition of Vespucci’s understanding that a new continent had been uncovered as a result of the voyages of Columbus and other explorers in the late fifteenth century. This is the only known surviving copy of the 1,000 maps that are believed to have been printed.</a:t>
            </a:r>
            <a:br>
              <a:rPr lang="en-US" dirty="0" smtClean="0"/>
            </a:br>
            <a:r>
              <a:rPr lang="en-US" dirty="0" smtClean="0"/>
              <a:t/>
            </a:r>
            <a:br>
              <a:rPr lang="en-US" dirty="0" smtClean="0"/>
            </a:br>
            <a:r>
              <a:rPr lang="en-US" dirty="0" err="1" smtClean="0"/>
              <a:t>Waldseemüller’s</a:t>
            </a:r>
            <a:r>
              <a:rPr lang="en-US" dirty="0" smtClean="0"/>
              <a:t> map represented a revolutionary new geography: it was the first map, printed or manuscript, to depict clearly a separate Western Hemisphere, separated from Asia, with the Pacific as a separate ocean. The map represented a huge leap forward in knowledge, recognizing the newly found American landmass and forever changing the European understanding of a world that was previously divided into only three parts—Europe, Asia, and Africa.</a:t>
            </a:r>
            <a:endParaRPr lang="en-US" dirty="0"/>
          </a:p>
        </p:txBody>
      </p:sp>
      <p:sp>
        <p:nvSpPr>
          <p:cNvPr id="4" name="Oval Callout 3"/>
          <p:cNvSpPr/>
          <p:nvPr/>
        </p:nvSpPr>
        <p:spPr>
          <a:xfrm>
            <a:off x="609600" y="0"/>
            <a:ext cx="2362200" cy="2362200"/>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latin typeface="Comic Sans MS" pitchFamily="66" charset="0"/>
              </a:rPr>
              <a:t>I like the sound of that name!</a:t>
            </a: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1507 World Map"/>
          <p:cNvPicPr>
            <a:picLocks noChangeAspect="1" noChangeArrowheads="1"/>
          </p:cNvPicPr>
          <p:nvPr/>
        </p:nvPicPr>
        <p:blipFill>
          <a:blip r:embed="rId2" cstate="print"/>
          <a:srcRect/>
          <a:stretch>
            <a:fillRect/>
          </a:stretch>
        </p:blipFill>
        <p:spPr bwMode="auto">
          <a:xfrm>
            <a:off x="54211" y="228600"/>
            <a:ext cx="8937389" cy="62484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1507 World Map highlights"/>
          <p:cNvPicPr>
            <a:picLocks noChangeAspect="1" noChangeArrowheads="1"/>
          </p:cNvPicPr>
          <p:nvPr/>
        </p:nvPicPr>
        <p:blipFill>
          <a:blip r:embed="rId2" cstate="print"/>
          <a:srcRect/>
          <a:stretch>
            <a:fillRect/>
          </a:stretch>
        </p:blipFill>
        <p:spPr bwMode="auto">
          <a:xfrm>
            <a:off x="0" y="1066800"/>
            <a:ext cx="9032786" cy="50292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563</TotalTime>
  <Words>424</Words>
  <Application>Microsoft Office PowerPoint</Application>
  <PresentationFormat>On-screen Show (4:3)</PresentationFormat>
  <Paragraphs>42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Randolph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lgarrison</dc:creator>
  <cp:lastModifiedBy>lgarrison</cp:lastModifiedBy>
  <cp:revision>27</cp:revision>
  <dcterms:created xsi:type="dcterms:W3CDTF">2012-10-16T07:34:52Z</dcterms:created>
  <dcterms:modified xsi:type="dcterms:W3CDTF">2012-10-16T17:43:53Z</dcterms:modified>
</cp:coreProperties>
</file>